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5" r:id="rId4"/>
    <p:sldId id="266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D75A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D0A42ED-E599-4C70-99AF-329165530E6C}" v="5" dt="2023-05-24T18:39:47.47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4" d="100"/>
          <a:sy n="74" d="100"/>
        </p:scale>
        <p:origin x="376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eedee Grubbs" userId="cfc10992e98655e8" providerId="LiveId" clId="{ED0A42ED-E599-4C70-99AF-329165530E6C}"/>
    <pc:docChg chg="custSel delSld modSld">
      <pc:chgData name="Deedee Grubbs" userId="cfc10992e98655e8" providerId="LiveId" clId="{ED0A42ED-E599-4C70-99AF-329165530E6C}" dt="2023-05-24T18:41:49.576" v="533" actId="2696"/>
      <pc:docMkLst>
        <pc:docMk/>
      </pc:docMkLst>
      <pc:sldChg chg="modSp mod">
        <pc:chgData name="Deedee Grubbs" userId="cfc10992e98655e8" providerId="LiveId" clId="{ED0A42ED-E599-4C70-99AF-329165530E6C}" dt="2023-05-11T17:24:05.593" v="19" actId="27636"/>
        <pc:sldMkLst>
          <pc:docMk/>
          <pc:sldMk cId="2842318551" sldId="256"/>
        </pc:sldMkLst>
        <pc:spChg chg="mod">
          <ac:chgData name="Deedee Grubbs" userId="cfc10992e98655e8" providerId="LiveId" clId="{ED0A42ED-E599-4C70-99AF-329165530E6C}" dt="2023-05-11T17:24:05.593" v="19" actId="27636"/>
          <ac:spMkLst>
            <pc:docMk/>
            <pc:sldMk cId="2842318551" sldId="256"/>
            <ac:spMk id="3" creationId="{D4F72051-954C-4F72-9DF9-05CDBB675271}"/>
          </ac:spMkLst>
        </pc:spChg>
      </pc:sldChg>
      <pc:sldChg chg="modSp mod">
        <pc:chgData name="Deedee Grubbs" userId="cfc10992e98655e8" providerId="LiveId" clId="{ED0A42ED-E599-4C70-99AF-329165530E6C}" dt="2023-05-24T16:14:33.095" v="455" actId="20577"/>
        <pc:sldMkLst>
          <pc:docMk/>
          <pc:sldMk cId="1559802620" sldId="260"/>
        </pc:sldMkLst>
        <pc:spChg chg="mod">
          <ac:chgData name="Deedee Grubbs" userId="cfc10992e98655e8" providerId="LiveId" clId="{ED0A42ED-E599-4C70-99AF-329165530E6C}" dt="2023-05-24T16:14:33.095" v="455" actId="20577"/>
          <ac:spMkLst>
            <pc:docMk/>
            <pc:sldMk cId="1559802620" sldId="260"/>
            <ac:spMk id="3" creationId="{D4F72051-954C-4F72-9DF9-05CDBB675271}"/>
          </ac:spMkLst>
        </pc:spChg>
      </pc:sldChg>
      <pc:sldChg chg="modSp mod">
        <pc:chgData name="Deedee Grubbs" userId="cfc10992e98655e8" providerId="LiveId" clId="{ED0A42ED-E599-4C70-99AF-329165530E6C}" dt="2023-05-24T18:38:28.937" v="498" actId="20577"/>
        <pc:sldMkLst>
          <pc:docMk/>
          <pc:sldMk cId="3426748445" sldId="261"/>
        </pc:sldMkLst>
        <pc:spChg chg="mod">
          <ac:chgData name="Deedee Grubbs" userId="cfc10992e98655e8" providerId="LiveId" clId="{ED0A42ED-E599-4C70-99AF-329165530E6C}" dt="2023-05-24T18:38:28.937" v="498" actId="20577"/>
          <ac:spMkLst>
            <pc:docMk/>
            <pc:sldMk cId="3426748445" sldId="261"/>
            <ac:spMk id="3" creationId="{D4F72051-954C-4F72-9DF9-05CDBB675271}"/>
          </ac:spMkLst>
        </pc:spChg>
      </pc:sldChg>
      <pc:sldChg chg="modSp mod">
        <pc:chgData name="Deedee Grubbs" userId="cfc10992e98655e8" providerId="LiveId" clId="{ED0A42ED-E599-4C70-99AF-329165530E6C}" dt="2023-05-24T18:41:16.165" v="532" actId="20577"/>
        <pc:sldMkLst>
          <pc:docMk/>
          <pc:sldMk cId="3494375981" sldId="263"/>
        </pc:sldMkLst>
        <pc:spChg chg="mod">
          <ac:chgData name="Deedee Grubbs" userId="cfc10992e98655e8" providerId="LiveId" clId="{ED0A42ED-E599-4C70-99AF-329165530E6C}" dt="2023-05-24T18:41:16.165" v="532" actId="20577"/>
          <ac:spMkLst>
            <pc:docMk/>
            <pc:sldMk cId="3494375981" sldId="263"/>
            <ac:spMk id="3" creationId="{D4F72051-954C-4F72-9DF9-05CDBB675271}"/>
          </ac:spMkLst>
        </pc:spChg>
      </pc:sldChg>
      <pc:sldChg chg="modSp mod">
        <pc:chgData name="Deedee Grubbs" userId="cfc10992e98655e8" providerId="LiveId" clId="{ED0A42ED-E599-4C70-99AF-329165530E6C}" dt="2023-05-11T17:25:06.454" v="174" actId="313"/>
        <pc:sldMkLst>
          <pc:docMk/>
          <pc:sldMk cId="397328889" sldId="265"/>
        </pc:sldMkLst>
        <pc:spChg chg="mod">
          <ac:chgData name="Deedee Grubbs" userId="cfc10992e98655e8" providerId="LiveId" clId="{ED0A42ED-E599-4C70-99AF-329165530E6C}" dt="2023-05-11T17:25:06.454" v="174" actId="313"/>
          <ac:spMkLst>
            <pc:docMk/>
            <pc:sldMk cId="397328889" sldId="265"/>
            <ac:spMk id="3" creationId="{D4F72051-954C-4F72-9DF9-05CDBB675271}"/>
          </ac:spMkLst>
        </pc:spChg>
      </pc:sldChg>
      <pc:sldChg chg="modSp del mod">
        <pc:chgData name="Deedee Grubbs" userId="cfc10992e98655e8" providerId="LiveId" clId="{ED0A42ED-E599-4C70-99AF-329165530E6C}" dt="2023-05-24T18:41:49.576" v="533" actId="2696"/>
        <pc:sldMkLst>
          <pc:docMk/>
          <pc:sldMk cId="531811478" sldId="267"/>
        </pc:sldMkLst>
        <pc:spChg chg="mod">
          <ac:chgData name="Deedee Grubbs" userId="cfc10992e98655e8" providerId="LiveId" clId="{ED0A42ED-E599-4C70-99AF-329165530E6C}" dt="2023-05-11T17:29:00.027" v="347" actId="207"/>
          <ac:spMkLst>
            <pc:docMk/>
            <pc:sldMk cId="531811478" sldId="267"/>
            <ac:spMk id="3" creationId="{D4F72051-954C-4F72-9DF9-05CDBB675271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F769A3-D7E8-43A3-950C-3711223C779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8742925-7BB6-49B4-A077-B89BC2D4BB9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11E97F-336E-4CD0-95CD-1EACD7D999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859A3-17DB-42E3-80E8-3D4088FDFEE7}" type="datetimeFigureOut">
              <a:rPr lang="en-US" smtClean="0"/>
              <a:t>5/24/2023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4ADAEB-EA87-4190-A5C7-6014D0F91F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F2686AC-ADC9-4959-B6B2-A697392F47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740A6-6AB7-4059-BD7B-56BEF9C8DA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80712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045849-63A8-4E43-80DE-6433041AE1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D38D30F-DBCD-404A-B09E-92AEA8519E1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7C3FB31-A01E-4149-9BC9-4D6F0C1A34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859A3-17DB-42E3-80E8-3D4088FDFEE7}" type="datetimeFigureOut">
              <a:rPr lang="en-US" smtClean="0"/>
              <a:t>5/24/2023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3CAF31-8C21-4184-A29B-2B11BBB069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B19148-95F1-4BB2-99C8-7B74834BC5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740A6-6AB7-4059-BD7B-56BEF9C8DA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09806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7D0E461-5FB8-4FFA-B51D-8399BE658BD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37FA755-358D-44CC-957C-270F6B88E78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A2FF27-6DCC-48A7-9871-8A91ED2C97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859A3-17DB-42E3-80E8-3D4088FDFEE7}" type="datetimeFigureOut">
              <a:rPr lang="en-US" smtClean="0"/>
              <a:t>5/24/2023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DE1E07-BB23-4721-8EE3-6813547E0F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6907A1-9261-468E-9091-E2DFCF2F8F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740A6-6AB7-4059-BD7B-56BEF9C8DA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80205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C51B9A-98D7-4299-8F3B-C3630F12CE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829E3F-196D-49F2-A14F-D1E044EF57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EDD380E-E2A5-419A-B8A1-FDA827D8D9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859A3-17DB-42E3-80E8-3D4088FDFEE7}" type="datetimeFigureOut">
              <a:rPr lang="en-US" smtClean="0"/>
              <a:t>5/24/2023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935351-0FE4-48EC-A6EA-996869DD9E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CB0627-E7C9-4CC2-A283-C2A5A8777D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740A6-6AB7-4059-BD7B-56BEF9C8DA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01979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A863E8-0EF3-4751-B882-7F7E7F6588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CDF65E9-5261-420C-91C2-1E15B221EF8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1B06A1D-4F23-424F-88F7-074B5786D7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859A3-17DB-42E3-80E8-3D4088FDFEE7}" type="datetimeFigureOut">
              <a:rPr lang="en-US" smtClean="0"/>
              <a:t>5/24/2023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DA2B6E1-1F17-41CB-AC90-B887F253CB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3AA5EB-5A2A-49B7-9DD0-1F98D5D68E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740A6-6AB7-4059-BD7B-56BEF9C8DA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3610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C44885-2FAD-4E65-89B3-18F7473B41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5D0540-95EE-4B22-9F9D-2555FCBB8E1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F6835E5-F94F-4BDC-BB7B-BE70EDA7889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3926F80-76E9-44AB-8CB5-E08C24DB79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859A3-17DB-42E3-80E8-3D4088FDFEE7}" type="datetimeFigureOut">
              <a:rPr lang="en-US" smtClean="0"/>
              <a:t>5/24/2023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D4E3FCA-D51D-4849-AAC1-3663326BDE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A474F43-9CC6-4E4A-A96A-F6CE40E2B3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740A6-6AB7-4059-BD7B-56BEF9C8DA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2122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FEE1FB-DACF-4056-A67A-240BD4750E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0B32263-C351-4CB2-A253-A15A8E82B66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AA82C50-EAA3-4D5C-8F13-998244C3770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E9E7C1E-FBDD-43DC-BA09-53A8E7C48BC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D3D038B-5F7C-4CCC-9F27-58DF4E1AEE6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C5FD0CA-11EB-4D3C-A8C8-1A0FDD8EBC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859A3-17DB-42E3-80E8-3D4088FDFEE7}" type="datetimeFigureOut">
              <a:rPr lang="en-US" smtClean="0"/>
              <a:t>5/24/2023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1D1E653-CF94-4982-893E-9099CC6A5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D7456CA-03BC-4363-818C-DB723E9AEF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740A6-6AB7-4059-BD7B-56BEF9C8DA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24126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24BDDA-B5A1-4362-9A94-C9AD3E08D4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12CB44B-A03C-4ADB-9C1C-929B42C6E8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859A3-17DB-42E3-80E8-3D4088FDFEE7}" type="datetimeFigureOut">
              <a:rPr lang="en-US" smtClean="0"/>
              <a:t>5/24/2023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6C16A56-46E2-4785-9A19-4AF5E854C8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02F0530-B538-4287-BC1F-674549B591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740A6-6AB7-4059-BD7B-56BEF9C8DA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22015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815B3E0-569E-448B-9A73-10BF43BEDB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859A3-17DB-42E3-80E8-3D4088FDFEE7}" type="datetimeFigureOut">
              <a:rPr lang="en-US" smtClean="0"/>
              <a:t>5/24/2023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B356CE1-BFBD-4B59-8F60-B74ACD6B49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6270FA6-A3DD-4B84-8453-561703B026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740A6-6AB7-4059-BD7B-56BEF9C8DA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87070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57EDDE-931E-4F9C-BCFA-632130F89D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F9C6DF-6E64-44E9-928A-D1BD02AE06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2A19F2E-27C0-4643-AAB5-AA6D9B73BE4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D770F4D-6CF2-4601-9493-B97C7A3D44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859A3-17DB-42E3-80E8-3D4088FDFEE7}" type="datetimeFigureOut">
              <a:rPr lang="en-US" smtClean="0"/>
              <a:t>5/24/2023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265BEC1-DD0F-4487-94E5-87E84D204C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3A202DA-B415-4118-891F-424772F747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740A6-6AB7-4059-BD7B-56BEF9C8DA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20499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335C85-DBD8-43C8-BE0E-949861E094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E8A493F-A5D9-4222-8F51-D716121132A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C77A349-647E-4BEA-83D3-6AF92C2DDDF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01C8087-4B31-497C-BC95-615B223EBC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859A3-17DB-42E3-80E8-3D4088FDFEE7}" type="datetimeFigureOut">
              <a:rPr lang="en-US" smtClean="0"/>
              <a:t>5/24/2023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B885CE4-CC5B-4F59-81C8-DDE3E98C7C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62461C5-78F3-4F98-A5DC-6D1A814893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740A6-6AB7-4059-BD7B-56BEF9C8DA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00894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F724C7D-21D8-4EA0-AA35-301CAD0DB6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7A6D8B6-3D95-4352-A5AC-4D3312C57F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7E8A926-A656-49D2-A2B1-574A149164D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9859A3-17DB-42E3-80E8-3D4088FDFEE7}" type="datetimeFigureOut">
              <a:rPr lang="en-US" smtClean="0"/>
              <a:t>5/24/2023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AD66A3-BD79-4EED-9F5E-2B89D7F4021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161666-44BF-42C2-99C0-ACF92037907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1740A6-6AB7-4059-BD7B-56BEF9C8DA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59319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stuart@montana.com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hyperlink" Target="https://mopa.memberclicks.net/assets/docs/NWConvention/Business%20Meeting%20Agenda%20NW%20Conv2023.pdf" TargetMode="Externa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mopa.memberclicks.net/assets/docs/NWConvention/MPAPLBudget2022-23.pdf" TargetMode="External"/><Relationship Id="rId2" Type="http://schemas.openxmlformats.org/officeDocument/2006/relationships/hyperlink" Target="https://mopa.memberclicks.net/assets/docs/NWConvention/Business%20Meeting%20Minutes%202023-01-07.pdf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mopa.memberclicks.net/assets/docs/NWConvention/MPA%20Legislative%20Wrap-%20Need%20to%20Know%20News.pdf.pdf" TargetMode="External"/><Relationship Id="rId2" Type="http://schemas.openxmlformats.org/officeDocument/2006/relationships/hyperlink" Target="https://mopa.memberclicks.net/assets/docs/NWConvention/Membership%20Report%2020230522.pdf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052BD6-DACA-4F93-8F8A-537CBEEDA10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52750" y="640081"/>
            <a:ext cx="5138450" cy="2592646"/>
          </a:xfrm>
          <a:noFill/>
        </p:spPr>
        <p:txBody>
          <a:bodyPr>
            <a:normAutofit fontScale="90000"/>
          </a:bodyPr>
          <a:lstStyle/>
          <a:p>
            <a:pPr algn="r"/>
            <a:r>
              <a:rPr lang="en-US" sz="5100" dirty="0">
                <a:solidFill>
                  <a:schemeClr val="accent1"/>
                </a:solidFill>
              </a:rPr>
              <a:t>Business Meeting &amp; Current Issues in Pharmacy Practice: Montana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4F72051-954C-4F72-9DF9-05CDBB67527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52750" y="5505633"/>
            <a:ext cx="4806184" cy="783024"/>
          </a:xfrm>
          <a:noFill/>
        </p:spPr>
        <p:txBody>
          <a:bodyPr>
            <a:normAutofit fontScale="77500" lnSpcReduction="20000"/>
          </a:bodyPr>
          <a:lstStyle/>
          <a:p>
            <a:pPr algn="r"/>
            <a:r>
              <a:rPr lang="en-US" sz="3200" dirty="0"/>
              <a:t>3:15 pm PST</a:t>
            </a:r>
          </a:p>
          <a:p>
            <a:pPr algn="r"/>
            <a:r>
              <a:rPr lang="en-US" sz="3200" dirty="0"/>
              <a:t>Saturday, June 3</a:t>
            </a:r>
            <a:r>
              <a:rPr lang="en-US" sz="3200" baseline="30000" dirty="0"/>
              <a:t>rd</a:t>
            </a:r>
            <a:r>
              <a:rPr lang="en-US" sz="3200" dirty="0"/>
              <a:t>, 2023</a:t>
            </a:r>
          </a:p>
        </p:txBody>
      </p:sp>
      <p:pic>
        <p:nvPicPr>
          <p:cNvPr id="6" name="Picture 5" descr="A picture containing drawing&#10;&#10;Description automatically generated">
            <a:extLst>
              <a:ext uri="{FF2B5EF4-FFF2-40B4-BE49-F238E27FC236}">
                <a16:creationId xmlns:a16="http://schemas.microsoft.com/office/drawing/2014/main" id="{106E7889-DC95-4DB1-AFB2-E802A3057DE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13" r="1726"/>
          <a:stretch/>
        </p:blipFill>
        <p:spPr>
          <a:xfrm>
            <a:off x="7025289" y="10"/>
            <a:ext cx="5176365" cy="5814194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40005C9E-9939-F0C3-A492-8D663A22CDD0}"/>
              </a:ext>
            </a:extLst>
          </p:cNvPr>
          <p:cNvSpPr txBox="1"/>
          <p:nvPr/>
        </p:nvSpPr>
        <p:spPr>
          <a:xfrm>
            <a:off x="748144" y="3429000"/>
            <a:ext cx="610565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Presenter: Stuart Doggett, Executive Director</a:t>
            </a:r>
            <a:br>
              <a:rPr lang="en-US" sz="2400" dirty="0"/>
            </a:br>
            <a:r>
              <a:rPr lang="en-US" sz="2400" dirty="0"/>
              <a:t>Montana Pharmacy Association</a:t>
            </a:r>
            <a:br>
              <a:rPr lang="en-US" sz="2400" dirty="0"/>
            </a:br>
            <a:r>
              <a:rPr lang="en-US" sz="2400" dirty="0">
                <a:hlinkClick r:id="rId3"/>
              </a:rPr>
              <a:t>stuart@montana.com</a:t>
            </a:r>
            <a:endParaRPr lang="en-US" sz="2400" dirty="0"/>
          </a:p>
          <a:p>
            <a:r>
              <a:rPr lang="en-US" sz="2400" dirty="0"/>
              <a:t>(406)449-3843</a:t>
            </a:r>
          </a:p>
        </p:txBody>
      </p:sp>
    </p:spTree>
    <p:extLst>
      <p:ext uri="{BB962C8B-B14F-4D97-AF65-F5344CB8AC3E}">
        <p14:creationId xmlns:p14="http://schemas.microsoft.com/office/powerpoint/2010/main" val="28423185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052BD6-DACA-4F93-8F8A-537CBEEDA10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00125" y="362437"/>
            <a:ext cx="10191750" cy="1713525"/>
          </a:xfrm>
          <a:solidFill>
            <a:srgbClr val="0D75AD"/>
          </a:solidFill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Disclosure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4F72051-954C-4F72-9DF9-05CDBB67527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343275" y="3105150"/>
            <a:ext cx="7258050" cy="2722995"/>
          </a:xfrm>
        </p:spPr>
        <p:txBody>
          <a:bodyPr>
            <a:normAutofit/>
          </a:bodyPr>
          <a:lstStyle/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Stuart Doggett does not have relevant financial relationships with ineligible companies and has no actual or potential conflict of interest in relation to this program/presentation.</a:t>
            </a:r>
          </a:p>
          <a:p>
            <a:pPr marL="228600" indent="-228600" algn="l">
              <a:buFont typeface="Arial" panose="020B0604020202020204" pitchFamily="34" charset="0"/>
              <a:buChar char="•"/>
              <a:defRPr/>
            </a:pPr>
            <a:r>
              <a:rPr lang="en-US" dirty="0"/>
              <a:t>None of the planners for this activity have relevant financial relationships with ineligible companies to disclose.</a:t>
            </a:r>
          </a:p>
        </p:txBody>
      </p:sp>
      <p:pic>
        <p:nvPicPr>
          <p:cNvPr id="6" name="Picture 5" descr="A picture containing drawing&#10;&#10;Description automatically generated">
            <a:extLst>
              <a:ext uri="{FF2B5EF4-FFF2-40B4-BE49-F238E27FC236}">
                <a16:creationId xmlns:a16="http://schemas.microsoft.com/office/drawing/2014/main" id="{106E7889-DC95-4DB1-AFB2-E802A3057DE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646" y="3105150"/>
            <a:ext cx="2666707" cy="2827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7131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052BD6-DACA-4F93-8F8A-537CBEEDA10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00125" y="362437"/>
            <a:ext cx="10191750" cy="1713525"/>
          </a:xfrm>
          <a:solidFill>
            <a:srgbClr val="0D75AD"/>
          </a:solidFill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Objectives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4F72051-954C-4F72-9DF9-05CDBB67527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213965" y="2801143"/>
            <a:ext cx="7977909" cy="3424166"/>
          </a:xfrm>
        </p:spPr>
        <p:txBody>
          <a:bodyPr>
            <a:normAutofit fontScale="85000" lnSpcReduction="20000"/>
          </a:bodyPr>
          <a:lstStyle/>
          <a:p>
            <a:pPr algn="l"/>
            <a:r>
              <a:rPr lang="en-US" sz="3600" dirty="0"/>
              <a:t>At the completion of this program, pharmacist and technician will be able to:  </a:t>
            </a:r>
          </a:p>
          <a:p>
            <a:pPr marL="742950" indent="-742950" algn="l">
              <a:buFont typeface="+mj-lt"/>
              <a:buAutoNum type="arabicPeriod"/>
            </a:pPr>
            <a:r>
              <a:rPr lang="en-US" sz="3600" dirty="0"/>
              <a:t>Discuss and review key pharmacy bills from the 2023 Montana Legislative Session </a:t>
            </a:r>
          </a:p>
          <a:p>
            <a:pPr marL="742950" indent="-742950" algn="l">
              <a:buFont typeface="+mj-lt"/>
              <a:buAutoNum type="arabicPeriod"/>
            </a:pPr>
            <a:r>
              <a:rPr lang="en-US" sz="3600" dirty="0"/>
              <a:t>Explain Montana Board of Pharmacy rules and other changes </a:t>
            </a:r>
          </a:p>
          <a:p>
            <a:pPr marL="742950" indent="-742950" algn="l">
              <a:buFont typeface="+mj-lt"/>
              <a:buAutoNum type="arabicPeriod"/>
            </a:pPr>
            <a:r>
              <a:rPr lang="en-US" sz="3600" dirty="0"/>
              <a:t>List state and federal policies changes impacting pharmacists </a:t>
            </a:r>
          </a:p>
        </p:txBody>
      </p:sp>
      <p:pic>
        <p:nvPicPr>
          <p:cNvPr id="6" name="Picture 5" descr="A picture containing drawing&#10;&#10;Description automatically generated">
            <a:extLst>
              <a:ext uri="{FF2B5EF4-FFF2-40B4-BE49-F238E27FC236}">
                <a16:creationId xmlns:a16="http://schemas.microsoft.com/office/drawing/2014/main" id="{106E7889-DC95-4DB1-AFB2-E802A3057DE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646" y="3105150"/>
            <a:ext cx="2666707" cy="2827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3288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052BD6-DACA-4F93-8F8A-537CBEEDA10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00125" y="362437"/>
            <a:ext cx="10191750" cy="1713525"/>
          </a:xfrm>
          <a:solidFill>
            <a:srgbClr val="0D75AD"/>
          </a:solidFill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>
            <a:normAutofit fontScale="90000"/>
          </a:bodyPr>
          <a:lstStyle/>
          <a:p>
            <a:r>
              <a:rPr lang="en-US">
                <a:solidFill>
                  <a:schemeClr val="bg1"/>
                </a:solidFill>
              </a:rPr>
              <a:t>Business Meeting &amp; Current Issues in Pharmacy Practice: Montana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4F72051-954C-4F72-9DF9-05CDBB67527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343275" y="3706813"/>
            <a:ext cx="7258050" cy="1255712"/>
          </a:xfrm>
        </p:spPr>
        <p:txBody>
          <a:bodyPr>
            <a:normAutofit/>
          </a:bodyPr>
          <a:lstStyle/>
          <a:p>
            <a:r>
              <a:rPr lang="en-US" sz="3600" dirty="0">
                <a:solidFill>
                  <a:srgbClr val="0D75AD"/>
                </a:solidFill>
                <a:hlinkClick r:id="rId2"/>
              </a:rPr>
              <a:t>Meeting Agenda</a:t>
            </a:r>
            <a:endParaRPr lang="en-US" sz="3600" dirty="0">
              <a:solidFill>
                <a:srgbClr val="0D75AD"/>
              </a:solidFill>
            </a:endParaRPr>
          </a:p>
        </p:txBody>
      </p:sp>
      <p:pic>
        <p:nvPicPr>
          <p:cNvPr id="6" name="Picture 5" descr="A picture containing drawing&#10;&#10;Description automatically generated">
            <a:extLst>
              <a:ext uri="{FF2B5EF4-FFF2-40B4-BE49-F238E27FC236}">
                <a16:creationId xmlns:a16="http://schemas.microsoft.com/office/drawing/2014/main" id="{106E7889-DC95-4DB1-AFB2-E802A3057DE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646" y="3105150"/>
            <a:ext cx="2666707" cy="2827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49807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052BD6-DACA-4F93-8F8A-537CBEEDA10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00125" y="362437"/>
            <a:ext cx="10191750" cy="1713525"/>
          </a:xfrm>
          <a:solidFill>
            <a:srgbClr val="0D75AD"/>
          </a:solidFill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>
            <a:normAutofit fontScale="90000"/>
          </a:bodyPr>
          <a:lstStyle/>
          <a:p>
            <a:r>
              <a:rPr lang="en-US">
                <a:solidFill>
                  <a:schemeClr val="bg1"/>
                </a:solidFill>
              </a:rPr>
              <a:t>Business Meeting &amp; Current Issues in Pharmacy Practice: Montana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4F72051-954C-4F72-9DF9-05CDBB67527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933700" y="3429000"/>
            <a:ext cx="8458200" cy="1821298"/>
          </a:xfrm>
        </p:spPr>
        <p:txBody>
          <a:bodyPr anchor="ctr">
            <a:normAutofit/>
          </a:bodyPr>
          <a:lstStyle/>
          <a:p>
            <a:r>
              <a:rPr lang="en-US" sz="3600" dirty="0"/>
              <a:t>Welcome/Call to order, Kristin Dimond, New Chair</a:t>
            </a:r>
            <a:endParaRPr lang="en-US" sz="3600" b="1" i="1" dirty="0"/>
          </a:p>
        </p:txBody>
      </p:sp>
      <p:pic>
        <p:nvPicPr>
          <p:cNvPr id="6" name="Picture 5" descr="A picture containing drawing&#10;&#10;Description automatically generated">
            <a:extLst>
              <a:ext uri="{FF2B5EF4-FFF2-40B4-BE49-F238E27FC236}">
                <a16:creationId xmlns:a16="http://schemas.microsoft.com/office/drawing/2014/main" id="{106E7889-DC95-4DB1-AFB2-E802A3057DE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646" y="3105150"/>
            <a:ext cx="2666707" cy="2827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98026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052BD6-DACA-4F93-8F8A-537CBEEDA10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00125" y="362437"/>
            <a:ext cx="10191750" cy="1713525"/>
          </a:xfrm>
          <a:solidFill>
            <a:srgbClr val="0D75AD"/>
          </a:solidFill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>
            <a:normAutofit fontScale="90000"/>
          </a:bodyPr>
          <a:lstStyle/>
          <a:p>
            <a:r>
              <a:rPr lang="en-US">
                <a:solidFill>
                  <a:schemeClr val="bg1"/>
                </a:solidFill>
              </a:rPr>
              <a:t>Business Meeting &amp; Current Issues in Pharmacy Practice: Montana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4F72051-954C-4F72-9DF9-05CDBB67527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933700" y="3429000"/>
            <a:ext cx="8458200" cy="1821298"/>
          </a:xfrm>
        </p:spPr>
        <p:txBody>
          <a:bodyPr anchor="ctr">
            <a:normAutofit/>
          </a:bodyPr>
          <a:lstStyle/>
          <a:p>
            <a:pPr algn="l">
              <a:spcBef>
                <a:spcPts val="0"/>
              </a:spcBef>
            </a:pPr>
            <a:r>
              <a:rPr lang="en-US" sz="36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Current Issues in Pharmacy Practice </a:t>
            </a:r>
            <a:endParaRPr lang="en-US" sz="3600" b="1" i="1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71500" indent="-571500" algn="l"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sz="3000" dirty="0">
                <a:solidFill>
                  <a:srgbClr val="0D75AD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Minutes</a:t>
            </a:r>
            <a:r>
              <a:rPr lang="en-US" sz="30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&amp; </a:t>
            </a:r>
            <a:r>
              <a:rPr lang="en-US" sz="30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Financials</a:t>
            </a:r>
            <a:r>
              <a:rPr lang="en-US" sz="30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Stuart Doggett </a:t>
            </a:r>
            <a:endParaRPr lang="en-US" sz="3000" b="1" i="1" dirty="0"/>
          </a:p>
        </p:txBody>
      </p:sp>
      <p:pic>
        <p:nvPicPr>
          <p:cNvPr id="6" name="Picture 5" descr="A picture containing drawing&#10;&#10;Description automatically generated">
            <a:extLst>
              <a:ext uri="{FF2B5EF4-FFF2-40B4-BE49-F238E27FC236}">
                <a16:creationId xmlns:a16="http://schemas.microsoft.com/office/drawing/2014/main" id="{106E7889-DC95-4DB1-AFB2-E802A3057DE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646" y="3105150"/>
            <a:ext cx="2666707" cy="2827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67484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052BD6-DACA-4F93-8F8A-537CBEEDA10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00125" y="362437"/>
            <a:ext cx="10191750" cy="1713525"/>
          </a:xfrm>
          <a:solidFill>
            <a:srgbClr val="0D75AD"/>
          </a:solidFill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>
            <a:normAutofit fontScale="90000"/>
          </a:bodyPr>
          <a:lstStyle/>
          <a:p>
            <a:r>
              <a:rPr lang="en-US">
                <a:solidFill>
                  <a:schemeClr val="bg1"/>
                </a:solidFill>
              </a:rPr>
              <a:t>Business Meeting &amp; Current Issues in Pharmacy Practice: Montana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4F72051-954C-4F72-9DF9-05CDBB67527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933700" y="2581274"/>
            <a:ext cx="7872845" cy="3657601"/>
          </a:xfrm>
        </p:spPr>
        <p:txBody>
          <a:bodyPr anchor="ctr">
            <a:normAutofit/>
          </a:bodyPr>
          <a:lstStyle/>
          <a:p>
            <a:pPr algn="l">
              <a:spcBef>
                <a:spcPts val="0"/>
              </a:spcBef>
            </a:pPr>
            <a:r>
              <a:rPr lang="en-US" sz="3600" b="1" i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Committee and Other Reports</a:t>
            </a:r>
          </a:p>
          <a:p>
            <a:pPr marL="342900" marR="0" lvl="0" indent="-342900" algn="l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800" b="0" i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Membership</a:t>
            </a:r>
            <a:r>
              <a:rPr lang="en-US" sz="1800" b="0" i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/Benefits </a:t>
            </a:r>
            <a:endParaRPr lang="en-US" sz="1800" b="1" i="1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 algn="l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800" b="0" i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Program/Award</a:t>
            </a:r>
            <a:endParaRPr lang="en-US" sz="1800" b="1" i="1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 algn="l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800" b="0" i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Publications/PR</a:t>
            </a:r>
            <a:endParaRPr lang="en-US" sz="1800" b="1" i="1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 algn="l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800" b="0" i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Legislative</a:t>
            </a:r>
            <a:r>
              <a:rPr lang="en-US" sz="1800" b="0" i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/Policy  </a:t>
            </a:r>
            <a:endParaRPr lang="en-US" sz="1800" b="1" i="1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 algn="l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800" b="0" i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School of Pharmacy</a:t>
            </a:r>
            <a:endParaRPr lang="en-US" sz="1800" b="1" i="1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 algn="l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800" b="0" i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Health Systems Academy</a:t>
            </a:r>
            <a:endParaRPr lang="en-US" sz="1800" b="1" i="1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 algn="l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800" b="0" i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Technician</a:t>
            </a:r>
            <a:endParaRPr lang="en-US" sz="1800" b="1" i="1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 algn="l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800" b="0" i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Student</a:t>
            </a:r>
            <a:endParaRPr lang="en-US" sz="1800" b="1" i="1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 algn="l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800" b="0" i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Patient Care Alliance</a:t>
            </a:r>
            <a:endParaRPr lang="en-US" sz="1800" b="1" i="1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 algn="l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800" b="0" i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Necrology</a:t>
            </a:r>
            <a:endParaRPr lang="en-US" sz="1800" b="1" i="1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Picture 5" descr="A picture containing drawing&#10;&#10;Description automatically generated">
            <a:extLst>
              <a:ext uri="{FF2B5EF4-FFF2-40B4-BE49-F238E27FC236}">
                <a16:creationId xmlns:a16="http://schemas.microsoft.com/office/drawing/2014/main" id="{106E7889-DC95-4DB1-AFB2-E802A3057DE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646" y="3105150"/>
            <a:ext cx="2666707" cy="2827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00201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052BD6-DACA-4F93-8F8A-537CBEEDA10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00125" y="362437"/>
            <a:ext cx="10191750" cy="1713525"/>
          </a:xfrm>
          <a:solidFill>
            <a:srgbClr val="0D75AD"/>
          </a:solidFill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>
            <a:normAutofit fontScale="90000"/>
          </a:bodyPr>
          <a:lstStyle/>
          <a:p>
            <a:r>
              <a:rPr lang="en-US">
                <a:solidFill>
                  <a:schemeClr val="bg1"/>
                </a:solidFill>
              </a:rPr>
              <a:t>Business Meeting &amp; Current Issues in Pharmacy Practice: Montana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4F72051-954C-4F72-9DF9-05CDBB67527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66725" y="2514601"/>
            <a:ext cx="11534629" cy="3980962"/>
          </a:xfrm>
        </p:spPr>
        <p:txBody>
          <a:bodyPr anchor="ctr">
            <a:normAutofit/>
          </a:bodyPr>
          <a:lstStyle/>
          <a:p>
            <a:pPr algn="l">
              <a:spcBef>
                <a:spcPts val="0"/>
              </a:spcBef>
            </a:pPr>
            <a:r>
              <a:rPr lang="en-US" sz="3600" b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4. Recognition outgoing board members-Announce new board/officers, Eric Ward</a:t>
            </a:r>
          </a:p>
          <a:p>
            <a:pPr algn="l">
              <a:spcBef>
                <a:spcPts val="0"/>
              </a:spcBef>
            </a:pPr>
            <a:endParaRPr lang="en-US" sz="3600" b="1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l">
              <a:spcBef>
                <a:spcPts val="0"/>
              </a:spcBef>
            </a:pPr>
            <a:r>
              <a:rPr lang="en-US" sz="2400" b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sz="24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Outgoing:  Travis Schule, Kori Miller, Leigh Wilson (technician rep), Jenna Schabacker (student rep)</a:t>
            </a:r>
          </a:p>
          <a:p>
            <a:pPr lvl="1" algn="l">
              <a:spcBef>
                <a:spcPts val="0"/>
              </a:spcBef>
            </a:pPr>
            <a:r>
              <a:rPr lang="en-US" sz="24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-Incoming Board: Stephanie Chosa, Leanna Schwend, Jana Reichle (technician rep), Clint Darlington (student rep)</a:t>
            </a:r>
          </a:p>
          <a:p>
            <a:pPr lvl="1" algn="l">
              <a:spcBef>
                <a:spcPts val="0"/>
              </a:spcBef>
            </a:pPr>
            <a:r>
              <a:rPr lang="en-US" sz="24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-Officers: Kristin Dimond, New MPA Chair, Glenn Kulzer, New MPA Vice Chair</a:t>
            </a:r>
          </a:p>
        </p:txBody>
      </p:sp>
    </p:spTree>
    <p:extLst>
      <p:ext uri="{BB962C8B-B14F-4D97-AF65-F5344CB8AC3E}">
        <p14:creationId xmlns:p14="http://schemas.microsoft.com/office/powerpoint/2010/main" val="34943759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052BD6-DACA-4F93-8F8A-537CBEEDA10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00125" y="362437"/>
            <a:ext cx="10191750" cy="1713525"/>
          </a:xfrm>
          <a:solidFill>
            <a:srgbClr val="0D75AD"/>
          </a:solidFill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>
            <a:normAutofit fontScale="90000"/>
          </a:bodyPr>
          <a:lstStyle/>
          <a:p>
            <a:r>
              <a:rPr lang="en-US">
                <a:solidFill>
                  <a:schemeClr val="bg1"/>
                </a:solidFill>
              </a:rPr>
              <a:t>Business Meeting &amp; Current Issues in Pharmacy Practice: Montana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4F72051-954C-4F72-9DF9-05CDBB67527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857353" y="2908268"/>
            <a:ext cx="8458200" cy="3298568"/>
          </a:xfrm>
        </p:spPr>
        <p:txBody>
          <a:bodyPr anchor="ctr">
            <a:normAutofit/>
          </a:bodyPr>
          <a:lstStyle/>
          <a:p>
            <a:pPr marL="514350" indent="-514350" algn="l">
              <a:buAutoNum type="arabicPeriod" startAt="5"/>
            </a:pPr>
            <a:r>
              <a:rPr lang="en-US" sz="3200" dirty="0"/>
              <a:t>For the Good of MPA – Comments from members, Kristin Dimond</a:t>
            </a:r>
          </a:p>
          <a:p>
            <a:pPr marL="514350" indent="-514350" algn="l">
              <a:buAutoNum type="arabicPeriod" startAt="5"/>
            </a:pPr>
            <a:r>
              <a:rPr lang="en-US" sz="3200" dirty="0"/>
              <a:t>Adjournment</a:t>
            </a:r>
            <a:br>
              <a:rPr lang="en-US" sz="3200" dirty="0"/>
            </a:br>
            <a:br>
              <a:rPr lang="en-US" sz="3200" dirty="0"/>
            </a:br>
            <a:r>
              <a:rPr lang="en-US" b="1" i="1" dirty="0">
                <a:solidFill>
                  <a:srgbClr val="0D75AD"/>
                </a:solidFill>
              </a:rPr>
              <a:t>January 19-21, 2024 - MPA Winter Meeting– Fairmont </a:t>
            </a:r>
            <a:endParaRPr lang="en-US" dirty="0">
              <a:solidFill>
                <a:srgbClr val="0D75AD"/>
              </a:solidFill>
            </a:endParaRPr>
          </a:p>
        </p:txBody>
      </p:sp>
      <p:pic>
        <p:nvPicPr>
          <p:cNvPr id="6" name="Picture 5" descr="A picture containing drawing&#10;&#10;Description automatically generated">
            <a:extLst>
              <a:ext uri="{FF2B5EF4-FFF2-40B4-BE49-F238E27FC236}">
                <a16:creationId xmlns:a16="http://schemas.microsoft.com/office/drawing/2014/main" id="{106E7889-DC95-4DB1-AFB2-E802A3057DE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646" y="3105150"/>
            <a:ext cx="2666707" cy="2827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15838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999</TotalTime>
  <Words>339</Words>
  <Application>Microsoft Office PowerPoint</Application>
  <PresentationFormat>Widescreen</PresentationFormat>
  <Paragraphs>41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Symbol</vt:lpstr>
      <vt:lpstr>Office Theme</vt:lpstr>
      <vt:lpstr>Business Meeting &amp; Current Issues in Pharmacy Practice: Montana</vt:lpstr>
      <vt:lpstr>Disclosure</vt:lpstr>
      <vt:lpstr>Objectives</vt:lpstr>
      <vt:lpstr>Business Meeting &amp; Current Issues in Pharmacy Practice: Montana</vt:lpstr>
      <vt:lpstr>Business Meeting &amp; Current Issues in Pharmacy Practice: Montana</vt:lpstr>
      <vt:lpstr>Business Meeting &amp; Current Issues in Pharmacy Practice: Montana</vt:lpstr>
      <vt:lpstr>Business Meeting &amp; Current Issues in Pharmacy Practice: Montana</vt:lpstr>
      <vt:lpstr>Business Meeting &amp; Current Issues in Pharmacy Practice: Montana</vt:lpstr>
      <vt:lpstr>Business Meeting &amp; Current Issues in Pharmacy Practice: Montana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Business Meeting &amp; Current Issues in Pharmacy Practice: Montana</dc:title>
  <dc:creator>Deedee Grubbs</dc:creator>
  <cp:lastModifiedBy>Deedee Grubbs</cp:lastModifiedBy>
  <cp:revision>30</cp:revision>
  <dcterms:created xsi:type="dcterms:W3CDTF">2020-05-27T16:29:13Z</dcterms:created>
  <dcterms:modified xsi:type="dcterms:W3CDTF">2023-05-24T18:41:58Z</dcterms:modified>
</cp:coreProperties>
</file>